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EABBE-B5B9-470F-96E6-CF83D44631E5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4B489-81DA-4EE9-A18E-48364EC2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EABBE-B5B9-470F-96E6-CF83D44631E5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4B489-81DA-4EE9-A18E-48364EC2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0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EABBE-B5B9-470F-96E6-CF83D44631E5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4B489-81DA-4EE9-A18E-48364EC2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39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EABBE-B5B9-470F-96E6-CF83D44631E5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4B489-81DA-4EE9-A18E-48364EC26556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7138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EABBE-B5B9-470F-96E6-CF83D44631E5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4B489-81DA-4EE9-A18E-48364EC2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016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EABBE-B5B9-470F-96E6-CF83D44631E5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4B489-81DA-4EE9-A18E-48364EC2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716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EABBE-B5B9-470F-96E6-CF83D44631E5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4B489-81DA-4EE9-A18E-48364EC2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77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EABBE-B5B9-470F-96E6-CF83D44631E5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4B489-81DA-4EE9-A18E-48364EC2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231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EABBE-B5B9-470F-96E6-CF83D44631E5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4B489-81DA-4EE9-A18E-48364EC2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744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EABBE-B5B9-470F-96E6-CF83D44631E5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4B489-81DA-4EE9-A18E-48364EC2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646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EABBE-B5B9-470F-96E6-CF83D44631E5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4B489-81DA-4EE9-A18E-48364EC2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630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EABBE-B5B9-470F-96E6-CF83D44631E5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4B489-81DA-4EE9-A18E-48364EC2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124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EABBE-B5B9-470F-96E6-CF83D44631E5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4B489-81DA-4EE9-A18E-48364EC2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320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EABBE-B5B9-470F-96E6-CF83D44631E5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4B489-81DA-4EE9-A18E-48364EC2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77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EABBE-B5B9-470F-96E6-CF83D44631E5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4B489-81DA-4EE9-A18E-48364EC2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992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EABBE-B5B9-470F-96E6-CF83D44631E5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4B489-81DA-4EE9-A18E-48364EC2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50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EABBE-B5B9-470F-96E6-CF83D44631E5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4B489-81DA-4EE9-A18E-48364EC2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263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EFEABBE-B5B9-470F-96E6-CF83D44631E5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E04B489-81DA-4EE9-A18E-48364EC2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31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7700" y="28494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Times New Roman" panose="02020603050405020304" pitchFamily="18" charset="0"/>
              </a:rPr>
              <a:t>МУНИЦИПАЛЬНОЕ </a:t>
            </a:r>
            <a:r>
              <a:rPr lang="ru-RU" altLang="ru-RU" sz="1600" kern="0" dirty="0" smtClean="0">
                <a:solidFill>
                  <a:srgbClr val="000000"/>
                </a:solidFill>
                <a:latin typeface="Times New Roman"/>
                <a:ea typeface="+mj-ea"/>
                <a:cs typeface="Times New Roman" panose="02020603050405020304" pitchFamily="18" charset="0"/>
              </a:rPr>
              <a:t>БЮДЖЕТН</a:t>
            </a: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Times New Roman" panose="02020603050405020304" pitchFamily="18" charset="0"/>
              </a:rPr>
              <a:t>ОЕ ДОШКОЛЬНОЕ ОБРАЗОВАТЕЛЬНОЕ УЧРЕЖДЕНИЕ ГОРОД ФОКИНО </a:t>
            </a:r>
            <a:b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Times New Roman" panose="02020603050405020304" pitchFamily="18" charset="0"/>
              </a:rPr>
              <a:t>ДЕТСКИЙ САД «РОДНИЧОК»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6900" y="2175842"/>
            <a:ext cx="1052830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Мастер класс</a:t>
            </a:r>
          </a:p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«Использование </a:t>
            </a:r>
            <a:r>
              <a:rPr kumimoji="0" lang="ru-RU" alt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нейротренажёров</a:t>
            </a: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в коррекционно-развивающей работе с детьми»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81611" y="5690900"/>
            <a:ext cx="5009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/>
              <a:t>Подготовила: </a:t>
            </a:r>
            <a:r>
              <a:rPr lang="ru-RU" altLang="ru-RU" b="1" dirty="0" smtClean="0"/>
              <a:t>учитель-логопед Лучанинова А.Н.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948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http://images.myshared.ru/10/957827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549276"/>
            <a:ext cx="7135812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39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774825" y="260350"/>
            <a:ext cx="87137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  <a:lvl2pPr marL="742950" indent="-28575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2pPr>
            <a:lvl3pPr marL="1143000" indent="-22860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3pPr>
            <a:lvl4pPr marL="1600200" indent="-22860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4pPr>
            <a:lvl5pPr marL="2057400" indent="-22860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9pPr>
          </a:lstStyle>
          <a:p>
            <a:endParaRPr lang="ru-RU" altLang="ru-RU" sz="2800"/>
          </a:p>
          <a:p>
            <a:pPr algn="ctr"/>
            <a:endParaRPr lang="fr-FR" altLang="ru-RU" sz="280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1356544" y="577850"/>
            <a:ext cx="8676456" cy="612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  <a:lvl2pPr marL="742950" indent="-28575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2pPr>
            <a:lvl3pPr marL="1143000" indent="-22860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3pPr>
            <a:lvl4pPr marL="1600200" indent="-22860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4pPr>
            <a:lvl5pPr marL="2057400" indent="-22860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9pPr>
          </a:lstStyle>
          <a:p>
            <a:r>
              <a:rPr lang="ru-RU" altLang="ru-RU" sz="2800" b="1" dirty="0" err="1"/>
              <a:t>Нейротренажеры</a:t>
            </a:r>
            <a:r>
              <a:rPr lang="ru-RU" altLang="ru-RU" sz="2800" b="1" dirty="0"/>
              <a:t> </a:t>
            </a:r>
            <a:r>
              <a:rPr lang="ru-RU" altLang="ru-RU" sz="2800" dirty="0"/>
              <a:t>– игровые устройства, оборудования</a:t>
            </a:r>
            <a:r>
              <a:rPr lang="ru-RU" altLang="ru-RU" sz="2800" dirty="0" smtClean="0"/>
              <a:t>, </a:t>
            </a:r>
            <a:r>
              <a:rPr lang="ru-RU" altLang="ru-RU" sz="2800" dirty="0"/>
              <a:t>стимулирующие и улучшающие работу мозга, концентрацию внимания, память и т.д. через воздействие на тело. </a:t>
            </a:r>
          </a:p>
          <a:p>
            <a:r>
              <a:rPr lang="ru-RU" altLang="ru-RU" sz="2800" dirty="0"/>
              <a:t>Независимо от вида, их принцип действия одинаков: перед ребенком ставится определенная задача, которую можно выполнить только по технологии, предусмотренной игрой.</a:t>
            </a:r>
          </a:p>
          <a:p>
            <a:r>
              <a:rPr lang="ru-RU" altLang="ru-RU" sz="2800" b="1" dirty="0"/>
              <a:t>Чем полезны </a:t>
            </a:r>
            <a:r>
              <a:rPr lang="ru-RU" altLang="ru-RU" sz="2800" b="1" dirty="0" err="1"/>
              <a:t>нейротренажёры</a:t>
            </a:r>
            <a:r>
              <a:rPr lang="ru-RU" altLang="ru-RU" sz="2800" b="1" dirty="0"/>
              <a:t>?</a:t>
            </a:r>
            <a:endParaRPr lang="ru-RU" altLang="ru-RU" sz="2800" dirty="0"/>
          </a:p>
          <a:p>
            <a:r>
              <a:rPr lang="ru-RU" altLang="ru-RU" sz="2800" dirty="0"/>
              <a:t>Занятия с </a:t>
            </a:r>
            <a:r>
              <a:rPr lang="ru-RU" altLang="ru-RU" sz="2800" dirty="0" err="1"/>
              <a:t>нейротренажёрами</a:t>
            </a:r>
            <a:r>
              <a:rPr lang="ru-RU" altLang="ru-RU" sz="2800" dirty="0"/>
              <a:t> усиливают кровоснабжение мозга, улучшают его пластичность и создают новые нейронные связи между полушариями.</a:t>
            </a:r>
          </a:p>
          <a:p>
            <a:endParaRPr lang="ru-RU" altLang="ru-RU" sz="2800" dirty="0"/>
          </a:p>
          <a:p>
            <a:pPr algn="ctr"/>
            <a:endParaRPr lang="fr-FR" altLang="ru-RU" sz="2800" dirty="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5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292225" y="514350"/>
            <a:ext cx="8713788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  <a:lvl2pPr marL="742950" indent="-28575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2pPr>
            <a:lvl3pPr marL="1143000" indent="-22860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3pPr>
            <a:lvl4pPr marL="1600200" indent="-22860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4pPr>
            <a:lvl5pPr marL="2057400" indent="-22860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9pPr>
          </a:lstStyle>
          <a:p>
            <a:r>
              <a:rPr lang="ru-RU" altLang="ru-RU" sz="2200" b="1" dirty="0" err="1"/>
              <a:t>Нейротренажёры</a:t>
            </a:r>
            <a:r>
              <a:rPr lang="ru-RU" altLang="ru-RU" sz="2200" b="1" dirty="0"/>
              <a:t> способствуют:</a:t>
            </a:r>
            <a:r>
              <a:rPr lang="ru-RU" altLang="ru-RU" sz="2200" dirty="0"/>
              <a:t> </a:t>
            </a:r>
          </a:p>
          <a:p>
            <a:r>
              <a:rPr lang="ru-RU" altLang="ru-RU" sz="2200" dirty="0"/>
              <a:t>- </a:t>
            </a:r>
            <a:r>
              <a:rPr lang="ru-RU" altLang="ru-RU" sz="2200" i="1" dirty="0"/>
              <a:t>развитию межполушарного взаимодействия </a:t>
            </a:r>
            <a:r>
              <a:rPr lang="ru-RU" altLang="ru-RU" sz="2200" dirty="0"/>
              <a:t>(мозг человека состоит из двух полушарий, каждое из которых имеет свои функции: левое полушарие отвечает за логику, память, удерживание внимания, способности к речи и письму, правое — за творчество, воображение, пространственное ориентирование и кинестетическое восприятие. Для хорошей работы мозга оба полушария должны быть равноценно развиты);</a:t>
            </a:r>
          </a:p>
          <a:p>
            <a:r>
              <a:rPr lang="ru-RU" altLang="ru-RU" sz="2200" dirty="0"/>
              <a:t>-</a:t>
            </a:r>
            <a:r>
              <a:rPr lang="ru-RU" altLang="ru-RU" sz="2200" i="1" dirty="0"/>
              <a:t>мозжечковой стимуляции</a:t>
            </a:r>
            <a:r>
              <a:rPr lang="ru-RU" altLang="ru-RU" sz="2200" dirty="0"/>
              <a:t> (Мозжечок отвечает за координацию движений, равновесие и тонус мышц. Последние исследования также показывают, что он участвует в мыслительных процессах, восприятии информации от сенсорных систем организма, их обработке и запоминании. Лабиринты, поиск баланса, необходимость точной координации тела активизируют работу мозжечка и связанные с ним функции</a:t>
            </a:r>
          </a:p>
          <a:p>
            <a:r>
              <a:rPr lang="ru-RU" altLang="ru-RU" sz="2200" dirty="0"/>
              <a:t>-</a:t>
            </a:r>
            <a:r>
              <a:rPr lang="ru-RU" altLang="ru-RU" sz="2200" i="1" dirty="0"/>
              <a:t>развитию сенсорных систем</a:t>
            </a:r>
            <a:r>
              <a:rPr lang="ru-RU" altLang="ru-RU" sz="2200" dirty="0"/>
              <a:t>,</a:t>
            </a:r>
          </a:p>
          <a:p>
            <a:r>
              <a:rPr lang="ru-RU" altLang="ru-RU" sz="2200" dirty="0"/>
              <a:t>-</a:t>
            </a:r>
            <a:r>
              <a:rPr lang="ru-RU" altLang="ru-RU" sz="2200" i="1" dirty="0"/>
              <a:t>расширению поля зрения</a:t>
            </a:r>
            <a:r>
              <a:rPr lang="ru-RU" altLang="ru-RU" sz="2200" dirty="0"/>
              <a:t>,</a:t>
            </a:r>
          </a:p>
          <a:p>
            <a:r>
              <a:rPr lang="ru-RU" altLang="ru-RU" sz="2200" dirty="0"/>
              <a:t>-</a:t>
            </a:r>
            <a:r>
              <a:rPr lang="ru-RU" altLang="ru-RU" sz="2200" i="1" dirty="0"/>
              <a:t>снятию эмоционального напряжения</a:t>
            </a:r>
            <a:endParaRPr lang="fr-FR" altLang="ru-RU" sz="2200" i="1" dirty="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67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1"/>
          <p:cNvSpPr>
            <a:spLocks noChangeArrowheads="1"/>
          </p:cNvSpPr>
          <p:nvPr/>
        </p:nvSpPr>
        <p:spPr bwMode="auto">
          <a:xfrm>
            <a:off x="1293813" y="584201"/>
            <a:ext cx="8424862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  <a:lvl2pPr marL="742950" indent="-28575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2pPr>
            <a:lvl3pPr marL="1143000" indent="-22860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3pPr>
            <a:lvl4pPr marL="1600200" indent="-22860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4pPr>
            <a:lvl5pPr marL="2057400" indent="-22860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9pPr>
          </a:lstStyle>
          <a:p>
            <a:endParaRPr lang="ru-RU" altLang="ru-RU" sz="2000" b="1" dirty="0"/>
          </a:p>
          <a:p>
            <a:r>
              <a:rPr lang="ru-RU" altLang="ru-RU" sz="2800" b="1" dirty="0" err="1">
                <a:solidFill>
                  <a:schemeClr val="accent1">
                    <a:lumMod val="75000"/>
                  </a:schemeClr>
                </a:solidFill>
              </a:rPr>
              <a:t>Нейротренажёр</a:t>
            </a:r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</a:rPr>
              <a:t> «Умная восьмёрка</a:t>
            </a: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»:</a:t>
            </a:r>
            <a:r>
              <a:rPr lang="ru-RU" altLang="ru-RU" sz="2800" b="1" dirty="0" smtClean="0"/>
              <a:t> </a:t>
            </a:r>
          </a:p>
          <a:p>
            <a:r>
              <a:rPr lang="ru-RU" altLang="ru-RU" sz="2800" b="1" dirty="0" smtClean="0"/>
              <a:t>- </a:t>
            </a:r>
            <a:r>
              <a:rPr lang="ru-RU" altLang="ru-RU" sz="2400" dirty="0"/>
              <a:t>это балансир для развития мозга и снятия эмоционального напряжения. Он представляет собой деревянное пособие в виде цифры «восемь» с углублениями для выполнения заданий – катания шарика, где шарик катается по траектории перевернутой восьмерки. Тренажер используется как в индивидуальной работе, так и при работе  с подгруппой детей.  Все задания на занятиях проходят в форме непринуждённой интересной игры и подбираются, адаптируются под конкретного ребёнка учитывая его индивидуальные особенности. </a:t>
            </a:r>
            <a:r>
              <a:rPr lang="ru-RU" altLang="ru-RU" sz="2400" dirty="0" err="1"/>
              <a:t>Нейротренажеры</a:t>
            </a:r>
            <a:r>
              <a:rPr lang="ru-RU" altLang="ru-RU" sz="2400" dirty="0"/>
              <a:t> можно  использовать в работе с детьми начиная  с трёх лет</a:t>
            </a:r>
            <a:r>
              <a:rPr lang="ru-RU" altLang="ru-RU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727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логопед предлагает ребенку речевой материал для закрепления поставленного звука на разных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этапах.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2367092"/>
            <a:ext cx="5346700" cy="37797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67092"/>
            <a:ext cx="5105400" cy="3779708"/>
          </a:xfrm>
        </p:spPr>
      </p:pic>
    </p:spTree>
    <p:extLst>
      <p:ext uri="{BB962C8B-B14F-4D97-AF65-F5344CB8AC3E}">
        <p14:creationId xmlns:p14="http://schemas.microsoft.com/office/powerpoint/2010/main" val="1351775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1230313" y="384176"/>
            <a:ext cx="8496300" cy="704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  <a:lvl2pPr marL="742950" indent="-28575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2pPr>
            <a:lvl3pPr marL="1143000" indent="-22860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3pPr>
            <a:lvl4pPr marL="1600200" indent="-22860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4pPr>
            <a:lvl5pPr marL="2057400" indent="-228600"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900">
                <a:solidFill>
                  <a:schemeClr val="tx1"/>
                </a:solidFill>
                <a:latin typeface="Times New Roman Cyr" panose="02020603050405020304" pitchFamily="18" charset="0"/>
              </a:defRPr>
            </a:lvl9pPr>
          </a:lstStyle>
          <a:p>
            <a:r>
              <a:rPr lang="ru-RU" altLang="ru-RU" sz="2800" b="1" dirty="0" err="1" smtClean="0">
                <a:solidFill>
                  <a:schemeClr val="accent1">
                    <a:lumMod val="75000"/>
                  </a:schemeClr>
                </a:solidFill>
              </a:rPr>
              <a:t>Балансборд</a:t>
            </a:r>
            <a:r>
              <a:rPr lang="ru-RU" altLang="ru-RU" sz="2000" dirty="0" smtClean="0"/>
              <a:t>- </a:t>
            </a:r>
            <a:r>
              <a:rPr lang="ru-RU" altLang="ru-RU" sz="2400" dirty="0"/>
              <a:t>это лишённая устойчивости доска, на которой нужно удерживать равновесие</a:t>
            </a:r>
            <a:r>
              <a:rPr lang="ru-RU" altLang="ru-RU" sz="2400" dirty="0" smtClean="0"/>
              <a:t>.</a:t>
            </a:r>
            <a:endParaRPr lang="ru-RU" altLang="ru-RU" sz="2400" dirty="0"/>
          </a:p>
          <a:p>
            <a:r>
              <a:rPr lang="ru-RU" altLang="ru-RU" sz="2400" dirty="0" smtClean="0"/>
              <a:t>-</a:t>
            </a:r>
            <a:r>
              <a:rPr lang="ru-RU" altLang="ru-RU" sz="2400" dirty="0"/>
              <a:t>Стимулируют мозжечок;</a:t>
            </a:r>
          </a:p>
          <a:p>
            <a:r>
              <a:rPr lang="ru-RU" altLang="ru-RU" sz="2400" dirty="0"/>
              <a:t>-Развивают межполушарное взаимодействие;</a:t>
            </a:r>
          </a:p>
          <a:p>
            <a:r>
              <a:rPr lang="ru-RU" altLang="ru-RU" sz="2400" dirty="0"/>
              <a:t> -Улучшают равновесие, укрепляют вестибулярный аппарат, расширяют поле зрения;</a:t>
            </a:r>
          </a:p>
          <a:p>
            <a:r>
              <a:rPr lang="ru-RU" altLang="ru-RU" sz="2400" dirty="0"/>
              <a:t>-Развивают мышечный каркас, улучшают осанку;</a:t>
            </a:r>
          </a:p>
          <a:p>
            <a:r>
              <a:rPr lang="ru-RU" altLang="ru-RU" sz="2400" dirty="0"/>
              <a:t>-Снимают эмоциональное напряжение;</a:t>
            </a:r>
          </a:p>
          <a:p>
            <a:r>
              <a:rPr lang="ru-RU" altLang="ru-RU" sz="2400" dirty="0"/>
              <a:t>-Способствуют стимулированию кровотока, правильному формированию свода стопы и развитию сенсорной чувствительности у детей.</a:t>
            </a:r>
          </a:p>
          <a:p>
            <a:r>
              <a:rPr lang="ru-RU" altLang="ru-RU" sz="2400" dirty="0"/>
              <a:t> </a:t>
            </a:r>
            <a:endParaRPr lang="ru-RU" altLang="ru-RU" sz="2400" dirty="0" smtClean="0"/>
          </a:p>
          <a:p>
            <a:r>
              <a:rPr lang="ru-RU" altLang="ru-RU" sz="2400" dirty="0" smtClean="0"/>
              <a:t>Во </a:t>
            </a:r>
            <a:r>
              <a:rPr lang="ru-RU" altLang="ru-RU" sz="2400" dirty="0"/>
              <a:t>время сеанса ребенок должен, балансируя на доске, удерживать положение своего тела и выполнять </a:t>
            </a:r>
            <a:r>
              <a:rPr lang="ru-RU" altLang="ru-RU" sz="2400" dirty="0" smtClean="0"/>
              <a:t>различные </a:t>
            </a:r>
            <a:r>
              <a:rPr lang="ru-RU" altLang="ru-RU" sz="2400" dirty="0"/>
              <a:t>речевые упражнения. Эти задания постепенно становятся сложнее. В структуру занятия включаются упражнения с другими </a:t>
            </a:r>
            <a:r>
              <a:rPr lang="ru-RU" altLang="ru-RU" sz="2400" dirty="0" smtClean="0"/>
              <a:t>атрибутами: мишень, мячики, </a:t>
            </a:r>
            <a:r>
              <a:rPr lang="ru-RU" altLang="ru-RU" sz="2400" dirty="0"/>
              <a:t>мешочки и т.д.</a:t>
            </a:r>
          </a:p>
          <a:p>
            <a:endParaRPr lang="ru-RU" altLang="ru-RU" sz="2000" dirty="0"/>
          </a:p>
          <a:p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336252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50" y="647700"/>
            <a:ext cx="3730150" cy="5943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00" y="647700"/>
            <a:ext cx="40259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52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50" y="609600"/>
            <a:ext cx="3247550" cy="6045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650" y="609600"/>
            <a:ext cx="326025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07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144725"/>
            <a:ext cx="9967797" cy="487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6214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136</TotalTime>
  <Words>228</Words>
  <Application>Microsoft Office PowerPoint</Application>
  <PresentationFormat>Широкоэкранный</PresentationFormat>
  <Paragraphs>27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Times New Roman Cyr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логопед предлагает ребенку речевой материал для закрепления поставленного звука на разных этапах.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асер</dc:creator>
  <cp:lastModifiedBy>асер</cp:lastModifiedBy>
  <cp:revision>13</cp:revision>
  <dcterms:created xsi:type="dcterms:W3CDTF">2024-05-20T08:57:09Z</dcterms:created>
  <dcterms:modified xsi:type="dcterms:W3CDTF">2024-05-21T10:06:13Z</dcterms:modified>
</cp:coreProperties>
</file>